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66" r:id="rId3"/>
    <p:sldId id="338" r:id="rId4"/>
    <p:sldId id="339" r:id="rId5"/>
    <p:sldId id="340" r:id="rId6"/>
    <p:sldId id="341" r:id="rId7"/>
    <p:sldId id="342" r:id="rId8"/>
    <p:sldId id="343" r:id="rId9"/>
    <p:sldId id="348" r:id="rId10"/>
    <p:sldId id="347" r:id="rId11"/>
    <p:sldId id="34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90" autoAdjust="0"/>
    <p:restoredTop sz="96270" autoAdjust="0"/>
  </p:normalViewPr>
  <p:slideViewPr>
    <p:cSldViewPr>
      <p:cViewPr>
        <p:scale>
          <a:sx n="60" d="100"/>
          <a:sy n="60" d="100"/>
        </p:scale>
        <p:origin x="-1800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5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BB0336-16E6-453F-8DC3-29F059FECA30}" type="datetimeFigureOut">
              <a:rPr lang="en-US" smtClean="0"/>
              <a:pPr/>
              <a:t>11/10/2013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29D6C-98D7-42BB-9EE2-5766D80D86D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39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9D6C-98D7-42BB-9EE2-5766D80D86DD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9D6C-98D7-42BB-9EE2-5766D80D86DD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629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9D6C-98D7-42BB-9EE2-5766D80D86DD}" type="slidenum">
              <a:rPr lang="en-GB" smtClean="0"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629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9D6C-98D7-42BB-9EE2-5766D80D86DD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5957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9D6C-98D7-42BB-9EE2-5766D80D86DD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629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9D6C-98D7-42BB-9EE2-5766D80D86DD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629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9D6C-98D7-42BB-9EE2-5766D80D86DD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629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9D6C-98D7-42BB-9EE2-5766D80D86DD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6296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9D6C-98D7-42BB-9EE2-5766D80D86DD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629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9D6C-98D7-42BB-9EE2-5766D80D86DD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629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B29D6C-98D7-42BB-9EE2-5766D80D86DD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8629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rookeWes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>
                <a:latin typeface="Calibri" pitchFamily="34" charset="0"/>
                <a:cs typeface="Calibri" pitchFamily="34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871566" y="5515444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 b="1">
                <a:solidFill>
                  <a:schemeClr val="bg1"/>
                </a:solidFill>
                <a:latin typeface="Calibri" pitchFamily="34" charset="0"/>
                <a:cs typeface="Calibri" pitchFamily="34" charset="0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18" name="Footer Placeholder 18"/>
          <p:cNvSpPr txBox="1">
            <a:spLocks/>
          </p:cNvSpPr>
          <p:nvPr userDrawn="1"/>
        </p:nvSpPr>
        <p:spPr>
          <a:xfrm>
            <a:off x="142844" y="64928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9" name="Picture 2" descr="http://www.cooperstc.com/index_htm_files/25897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32074"/>
            <a:ext cx="760108" cy="85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4525963"/>
          </a:xfrm>
        </p:spPr>
        <p:txBody>
          <a:bodyPr/>
          <a:lstStyle>
            <a:lvl1pPr>
              <a:defRPr sz="2800">
                <a:latin typeface="Calibri" pitchFamily="34" charset="0"/>
                <a:cs typeface="Calibri" pitchFamily="34" charset="0"/>
              </a:defRPr>
            </a:lvl1pPr>
            <a:lvl2pPr>
              <a:defRPr sz="2400">
                <a:latin typeface="Calibri" pitchFamily="34" charset="0"/>
                <a:cs typeface="Calibri" pitchFamily="34" charset="0"/>
              </a:defRPr>
            </a:lvl2pPr>
            <a:lvl3pPr>
              <a:defRPr sz="2000">
                <a:latin typeface="Calibri" pitchFamily="34" charset="0"/>
                <a:cs typeface="Calibri" pitchFamily="34" charset="0"/>
              </a:defRPr>
            </a:lvl3pPr>
            <a:lvl4pPr>
              <a:defRPr sz="1800">
                <a:latin typeface="Calibri" pitchFamily="34" charset="0"/>
                <a:cs typeface="Calibri" pitchFamily="34" charset="0"/>
              </a:defRPr>
            </a:lvl4pPr>
            <a:lvl5pPr>
              <a:defRPr sz="1800">
                <a:latin typeface="Calibri" pitchFamily="34" charset="0"/>
                <a:cs typeface="Calibri" pitchFamily="34" charset="0"/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86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142984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969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4533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85725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000108"/>
            <a:ext cx="8229600" cy="4929222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pic>
        <p:nvPicPr>
          <p:cNvPr id="10" name="Picture 9" descr="home.jpg">
            <a:hlinkClick r:id="rId10" action="ppaction://hlinksldjump"/>
          </p:cNvPr>
          <p:cNvPicPr>
            <a:picLocks noChangeAspect="1"/>
          </p:cNvPicPr>
          <p:nvPr userDrawn="1"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" y="0"/>
            <a:ext cx="467544" cy="553790"/>
          </a:xfrm>
          <a:prstGeom prst="rect">
            <a:avLst/>
          </a:prstGeom>
        </p:spPr>
      </p:pic>
      <p:sp>
        <p:nvSpPr>
          <p:cNvPr id="12" name="Footer Placeholder 18"/>
          <p:cNvSpPr txBox="1">
            <a:spLocks/>
          </p:cNvSpPr>
          <p:nvPr userDrawn="1"/>
        </p:nvSpPr>
        <p:spPr>
          <a:xfrm>
            <a:off x="142844" y="6492875"/>
            <a:ext cx="72999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20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ICT Dept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20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13" name="Picture 2" descr="http://www.cooperstc.com/index_htm_files/25897.png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32074"/>
            <a:ext cx="760108" cy="85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Calibri" pitchFamily="34" charset="0"/>
          <a:ea typeface="+mj-ea"/>
          <a:cs typeface="Calibri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1pPr>
      <a:lvl2pPr marL="621792" indent="-228600" algn="l" rtl="0" eaLnBrk="1" latinLnBrk="0" hangingPunct="1">
        <a:spcBef>
          <a:spcPts val="0"/>
        </a:spcBef>
        <a:spcAft>
          <a:spcPts val="600"/>
        </a:spcAft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2pPr>
      <a:lvl3pPr marL="859536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3pPr>
      <a:lvl4pPr marL="11430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4pPr>
      <a:lvl5pPr marL="1371600" indent="-228600" algn="l" rtl="0" eaLnBrk="1" latinLnBrk="0" hangingPunct="1">
        <a:spcBef>
          <a:spcPts val="0"/>
        </a:spcBef>
        <a:spcAft>
          <a:spcPts val="600"/>
        </a:spcAft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Calibri" pitchFamily="34" charset="0"/>
          <a:ea typeface="+mn-ea"/>
          <a:cs typeface="Calibri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slide" Target="slide2.xml"/><Relationship Id="rId4" Type="http://schemas.openxmlformats.org/officeDocument/2006/relationships/image" Target="../media/image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image" Target="../media/image7.gif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slide" Target="slide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slide" Target="slide2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slide" Target="slide2.xml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slide" Target="slide2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2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slide" Target="slide2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slide" Target="slide2.xml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20" y="23935"/>
            <a:ext cx="9135480" cy="884785"/>
          </a:xfrm>
        </p:spPr>
        <p:txBody>
          <a:bodyPr>
            <a:noAutofit/>
          </a:bodyPr>
          <a:lstStyle/>
          <a:p>
            <a:pPr algn="ctr"/>
            <a:r>
              <a:rPr lang="en-GB" dirty="0" smtClean="0"/>
              <a:t>Unit 02 - Information Systems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5737246"/>
            <a:ext cx="8567936" cy="500066"/>
          </a:xfrm>
        </p:spPr>
        <p:txBody>
          <a:bodyPr>
            <a:normAutofit fontScale="25000" lnSpcReduction="20000"/>
          </a:bodyPr>
          <a:lstStyle/>
          <a:p>
            <a:r>
              <a:rPr lang="en-GB" sz="12800" dirty="0" smtClean="0"/>
              <a:t>Data Flow Diagrams (DFD)</a:t>
            </a:r>
            <a:endParaRPr lang="en-GB" sz="2800" dirty="0"/>
          </a:p>
        </p:txBody>
      </p:sp>
      <p:pic>
        <p:nvPicPr>
          <p:cNvPr id="6" name="il_fi" descr="http://www.marcoullis.com/KNOWLEDGE/SYSTEMS/images/marcoullisp_systems_dfd_symbols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3542" y="980728"/>
            <a:ext cx="472869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2000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95480"/>
            <a:ext cx="9108504" cy="857256"/>
          </a:xfrm>
        </p:spPr>
        <p:txBody>
          <a:bodyPr>
            <a:noAutofit/>
          </a:bodyPr>
          <a:lstStyle/>
          <a:p>
            <a:r>
              <a:rPr lang="en-GB" sz="4000" dirty="0" smtClean="0"/>
              <a:t> Data Flow Diagram - Example</a:t>
            </a:r>
            <a:endParaRPr lang="en-GB" sz="4000" dirty="0"/>
          </a:p>
        </p:txBody>
      </p:sp>
      <p:pic>
        <p:nvPicPr>
          <p:cNvPr id="15" name="Content Placeholder 20" descr="left.gif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9392" y="6504384"/>
            <a:ext cx="381000" cy="381000"/>
          </a:xfrm>
          <a:prstGeom prst="rect">
            <a:avLst/>
          </a:prstGeom>
        </p:spPr>
      </p:pic>
      <p:pic>
        <p:nvPicPr>
          <p:cNvPr id="16" name="Picture 15" descr="right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27504" y="6432376"/>
            <a:ext cx="381000" cy="381000"/>
          </a:xfrm>
          <a:prstGeom prst="rect">
            <a:avLst/>
          </a:prstGeom>
        </p:spPr>
      </p:pic>
      <p:pic>
        <p:nvPicPr>
          <p:cNvPr id="17" name="Picture 2" descr="home_2.gif - (8K)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6527626"/>
            <a:ext cx="666750" cy="28575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" y="908720"/>
            <a:ext cx="9144000" cy="23762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b="1" dirty="0" smtClean="0"/>
              <a:t>Explain the activities taking place</a:t>
            </a:r>
          </a:p>
        </p:txBody>
      </p:sp>
      <p:pic>
        <p:nvPicPr>
          <p:cNvPr id="8" name="Picture 7" descr="http://www.marcoullis.com/KNOWLEDGE/SYSTEMS/images/marcoullisp_systems_dfd_one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1383427"/>
            <a:ext cx="6105272" cy="5311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557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95480"/>
            <a:ext cx="9108504" cy="857256"/>
          </a:xfrm>
        </p:spPr>
        <p:txBody>
          <a:bodyPr>
            <a:noAutofit/>
          </a:bodyPr>
          <a:lstStyle/>
          <a:p>
            <a:r>
              <a:rPr lang="en-GB" sz="4000" dirty="0" smtClean="0"/>
              <a:t> Data Flow Diagram - Tasks</a:t>
            </a:r>
            <a:endParaRPr lang="en-GB" sz="4000" dirty="0"/>
          </a:p>
        </p:txBody>
      </p:sp>
      <p:pic>
        <p:nvPicPr>
          <p:cNvPr id="15" name="Content Placeholder 20" descr="left.gif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9392" y="6504384"/>
            <a:ext cx="381000" cy="381000"/>
          </a:xfrm>
          <a:prstGeom prst="rect">
            <a:avLst/>
          </a:prstGeom>
        </p:spPr>
      </p:pic>
      <p:pic>
        <p:nvPicPr>
          <p:cNvPr id="17" name="Picture 2" descr="home_2.gif - (8K)">
            <a:hlinkClick r:id="rId4" action="ppaction://hlinksldjump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00392" y="6527626"/>
            <a:ext cx="666750" cy="28575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9" y="1052736"/>
            <a:ext cx="8820472" cy="23762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i="1" dirty="0"/>
              <a:t>Task 3</a:t>
            </a:r>
            <a:r>
              <a:rPr lang="en-GB" sz="2000" dirty="0"/>
              <a:t> – Explain what a Data Flow Diagrams (DFD) is</a:t>
            </a:r>
          </a:p>
          <a:p>
            <a:pPr lvl="0"/>
            <a:r>
              <a:rPr lang="en-GB" sz="2000" dirty="0"/>
              <a:t>Explain the 3 different levels</a:t>
            </a:r>
          </a:p>
          <a:p>
            <a:pPr marL="109728" indent="0">
              <a:buNone/>
            </a:pPr>
            <a:r>
              <a:rPr lang="en-GB" sz="2000" dirty="0"/>
              <a:t> </a:t>
            </a:r>
          </a:p>
          <a:p>
            <a:pPr marL="0" indent="0">
              <a:buNone/>
            </a:pPr>
            <a:r>
              <a:rPr lang="en-GB" sz="2000" b="1" i="1" dirty="0"/>
              <a:t>Task 4</a:t>
            </a:r>
            <a:r>
              <a:rPr lang="en-GB" sz="2000" dirty="0"/>
              <a:t> – Present </a:t>
            </a:r>
            <a:r>
              <a:rPr lang="en-GB" sz="2000" dirty="0" smtClean="0"/>
              <a:t>Data </a:t>
            </a:r>
            <a:r>
              <a:rPr lang="en-GB" sz="2000" dirty="0"/>
              <a:t>Flow Diagrams (DFD) for 2 of the following scenarios, showing how </a:t>
            </a:r>
            <a:r>
              <a:rPr lang="en-GB" sz="2000" dirty="0" smtClean="0"/>
              <a:t>your business’s </a:t>
            </a:r>
            <a:r>
              <a:rPr lang="en-GB" sz="2000" dirty="0"/>
              <a:t>information system works and information flows through the different areas of the business</a:t>
            </a:r>
          </a:p>
          <a:p>
            <a:pPr lvl="0"/>
            <a:r>
              <a:rPr lang="en-GB" sz="2000" dirty="0"/>
              <a:t>Payroll</a:t>
            </a:r>
          </a:p>
          <a:p>
            <a:pPr lvl="0"/>
            <a:r>
              <a:rPr lang="en-GB" sz="2000" dirty="0"/>
              <a:t>Credit Control</a:t>
            </a:r>
          </a:p>
          <a:p>
            <a:pPr lvl="0"/>
            <a:r>
              <a:rPr lang="en-GB" sz="2000" dirty="0"/>
              <a:t>Customer Complaint</a:t>
            </a:r>
          </a:p>
          <a:p>
            <a:pPr lvl="0"/>
            <a:r>
              <a:rPr lang="en-GB" sz="2000" dirty="0"/>
              <a:t>Web Transaction</a:t>
            </a:r>
          </a:p>
          <a:p>
            <a:pPr lvl="0"/>
            <a:r>
              <a:rPr lang="en-GB" sz="2000" dirty="0" err="1" smtClean="0"/>
              <a:t>eMail</a:t>
            </a:r>
            <a:endParaRPr lang="en-GB" sz="2000" dirty="0" smtClean="0"/>
          </a:p>
          <a:p>
            <a:pPr marL="109728" lvl="0" indent="0">
              <a:buNone/>
            </a:pPr>
            <a:r>
              <a:rPr lang="en-GB" sz="2000" b="1" dirty="0" smtClean="0"/>
              <a:t>State the type of DFD symbols you plan to use </a:t>
            </a:r>
            <a:endParaRPr lang="en-GB" sz="2000" b="1" dirty="0"/>
          </a:p>
        </p:txBody>
      </p:sp>
      <p:pic>
        <p:nvPicPr>
          <p:cNvPr id="7" name="il_fi" descr="http://www.marcoullis.com/KNOWLEDGE/SYSTEMS/images/marcoullisp_systems_dfd_symbols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3501008"/>
            <a:ext cx="3576570" cy="288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2486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857232"/>
            <a:ext cx="8429684" cy="55007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Data flow diagram(DFD) is a diagram of the movement of data between external entities and the processes and data stores within a system</a:t>
            </a:r>
          </a:p>
          <a:p>
            <a:pPr lvl="0"/>
            <a:r>
              <a:rPr lang="en-GB" sz="2000" dirty="0"/>
              <a:t>May look similar to a flow chart</a:t>
            </a:r>
          </a:p>
          <a:p>
            <a:pPr lvl="0"/>
            <a:r>
              <a:rPr lang="en-GB" sz="2000" dirty="0"/>
              <a:t>Shows that there is a flow of data between the two components (one-way or a two-way flow)</a:t>
            </a:r>
          </a:p>
          <a:p>
            <a:pPr lvl="0"/>
            <a:r>
              <a:rPr lang="en-GB" sz="2000" dirty="0"/>
              <a:t>Component sending data can send multiple sets of data along several connections</a:t>
            </a:r>
          </a:p>
          <a:p>
            <a:pPr lvl="0"/>
            <a:r>
              <a:rPr lang="en-GB" sz="2000" dirty="0"/>
              <a:t>In fact, a DFD node can be a component that never </a:t>
            </a:r>
            <a:r>
              <a:rPr lang="en-GB" sz="2000" dirty="0" smtClean="0"/>
              <a:t>ends</a:t>
            </a:r>
          </a:p>
          <a:p>
            <a:pPr lvl="0"/>
            <a:endParaRPr lang="en-GB" sz="2000" dirty="0" smtClean="0"/>
          </a:p>
          <a:p>
            <a:pPr marL="0" indent="0">
              <a:buNone/>
            </a:pPr>
            <a:r>
              <a:rPr lang="en-GB" sz="2000" b="1" u="sng" dirty="0"/>
              <a:t>Rules</a:t>
            </a:r>
          </a:p>
          <a:p>
            <a:pPr lvl="0"/>
            <a:r>
              <a:rPr lang="en-GB" sz="2000" dirty="0"/>
              <a:t>In DFDs, all arrows must be labelled</a:t>
            </a:r>
          </a:p>
          <a:p>
            <a:pPr lvl="0"/>
            <a:r>
              <a:rPr lang="en-GB" sz="2000" dirty="0"/>
              <a:t>The information flow continuity, that is all the input and the output to each refinement, must maintain the same in order to be able to produce a consistent system. </a:t>
            </a:r>
          </a:p>
          <a:p>
            <a:pPr lvl="0"/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5480"/>
            <a:ext cx="9144000" cy="857256"/>
          </a:xfrm>
        </p:spPr>
        <p:txBody>
          <a:bodyPr>
            <a:normAutofit/>
          </a:bodyPr>
          <a:lstStyle/>
          <a:p>
            <a:r>
              <a:rPr lang="en-GB" sz="4000" dirty="0" smtClean="0"/>
              <a:t> What is a DFD?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6020" y="3335911"/>
            <a:ext cx="8501122" cy="49292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 smtClean="0"/>
              <a:t>Processes</a:t>
            </a:r>
            <a:endParaRPr lang="en-GB" sz="1800" b="1" dirty="0"/>
          </a:p>
          <a:p>
            <a:pPr lvl="0"/>
            <a:r>
              <a:rPr lang="en-GB" sz="1800" dirty="0"/>
              <a:t>must have at least </a:t>
            </a:r>
            <a:r>
              <a:rPr lang="en-GB" sz="1800" b="1" i="1" dirty="0"/>
              <a:t>one input and at least one output </a:t>
            </a:r>
          </a:p>
          <a:p>
            <a:pPr marL="0" indent="0">
              <a:buNone/>
            </a:pPr>
            <a:r>
              <a:rPr lang="en-GB" sz="1800" b="1" dirty="0"/>
              <a:t>Data stores:</a:t>
            </a:r>
          </a:p>
          <a:p>
            <a:pPr lvl="0"/>
            <a:r>
              <a:rPr lang="en-GB" sz="1800" dirty="0"/>
              <a:t>Labelled as </a:t>
            </a:r>
            <a:r>
              <a:rPr lang="en-GB" sz="1800" b="1" i="1" dirty="0"/>
              <a:t>hard copy or source of data it is referring to</a:t>
            </a:r>
          </a:p>
          <a:p>
            <a:pPr marL="0" indent="0">
              <a:buNone/>
            </a:pPr>
            <a:r>
              <a:rPr lang="en-GB" sz="1800" b="1" dirty="0"/>
              <a:t>Data flows: </a:t>
            </a:r>
          </a:p>
          <a:p>
            <a:pPr lvl="0"/>
            <a:r>
              <a:rPr lang="en-GB" sz="1800" dirty="0"/>
              <a:t>must originate from and/or lead to a process (this means that entities and data stores cannot communicate with anything except processes –remember that it takes a process to make the data flow) </a:t>
            </a:r>
          </a:p>
          <a:p>
            <a:pPr marL="1879600" lvl="0" indent="-255588"/>
            <a:r>
              <a:rPr lang="en-GB" sz="1800" dirty="0"/>
              <a:t>can have 2 arrowheads when a process is altering (updating) existing records in a data stores.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95480"/>
            <a:ext cx="8686800" cy="857256"/>
          </a:xfrm>
        </p:spPr>
        <p:txBody>
          <a:bodyPr>
            <a:normAutofit/>
          </a:bodyPr>
          <a:lstStyle/>
          <a:p>
            <a:r>
              <a:rPr lang="en-GB" sz="4000" dirty="0" smtClean="0"/>
              <a:t> Data Flow Diagram</a:t>
            </a:r>
            <a:endParaRPr lang="en-GB" sz="4000" dirty="0"/>
          </a:p>
        </p:txBody>
      </p:sp>
      <p:pic>
        <p:nvPicPr>
          <p:cNvPr id="15" name="Content Placeholder 20" descr="left.gif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9392" y="6504384"/>
            <a:ext cx="381000" cy="381000"/>
          </a:xfrm>
          <a:prstGeom prst="rect">
            <a:avLst/>
          </a:prstGeom>
        </p:spPr>
      </p:pic>
      <p:pic>
        <p:nvPicPr>
          <p:cNvPr id="16" name="Picture 15" descr="right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27504" y="6432376"/>
            <a:ext cx="381000" cy="381000"/>
          </a:xfrm>
          <a:prstGeom prst="rect">
            <a:avLst/>
          </a:prstGeom>
        </p:spPr>
      </p:pic>
      <p:pic>
        <p:nvPicPr>
          <p:cNvPr id="17" name="Picture 2" descr="home_2.gif - (8K)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6527626"/>
            <a:ext cx="666750" cy="285750"/>
          </a:xfrm>
          <a:prstGeom prst="rect">
            <a:avLst/>
          </a:prstGeom>
          <a:noFill/>
        </p:spPr>
      </p:pic>
      <p:pic>
        <p:nvPicPr>
          <p:cNvPr id="18" name="il_fi" descr="http://www.marcoullis.com/KNOWLEDGE/SYSTEMS/images/marcoullisp_systems_dfd_symbols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5" y="36388"/>
            <a:ext cx="4716016" cy="3320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ontent Placeholder 1"/>
          <p:cNvSpPr txBox="1">
            <a:spLocks/>
          </p:cNvSpPr>
          <p:nvPr/>
        </p:nvSpPr>
        <p:spPr>
          <a:xfrm>
            <a:off x="177424" y="892381"/>
            <a:ext cx="4250561" cy="4929222"/>
          </a:xfrm>
          <a:prstGeom prst="rect">
            <a:avLst/>
          </a:prstGeom>
        </p:spPr>
        <p:txBody>
          <a:bodyPr vert="horz">
            <a:noAutofit/>
          </a:bodyPr>
          <a:lstStyle>
            <a:lvl1pPr marL="365760" indent="-256032" algn="l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1pPr>
            <a:lvl2pPr marL="621792" indent="-228600" algn="l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2pPr>
            <a:lvl3pPr marL="859536" indent="-228600" algn="l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3pPr>
            <a:lvl4pPr marL="1143000" indent="-228600" algn="l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4pPr>
            <a:lvl5pPr marL="1371600" indent="-228600" algn="l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Calibri" pitchFamily="34" charset="0"/>
                <a:ea typeface="+mn-ea"/>
                <a:cs typeface="Calibri" pitchFamily="34" charset="0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None/>
            </a:pPr>
            <a:r>
              <a:rPr lang="en-GB" sz="1800" b="1" dirty="0" smtClean="0"/>
              <a:t>Entities:</a:t>
            </a:r>
          </a:p>
          <a:p>
            <a:r>
              <a:rPr lang="en-GB" sz="1800" dirty="0" smtClean="0"/>
              <a:t>can be people, departments, other companies, other systems… </a:t>
            </a:r>
          </a:p>
          <a:p>
            <a:r>
              <a:rPr lang="en-GB" sz="1800" dirty="0" smtClean="0"/>
              <a:t>are called </a:t>
            </a:r>
            <a:r>
              <a:rPr lang="en-GB" sz="1800" b="1" dirty="0" smtClean="0"/>
              <a:t>sources</a:t>
            </a:r>
            <a:r>
              <a:rPr lang="en-GB" sz="1800" dirty="0" smtClean="0"/>
              <a:t> if they are external to the system and provide data to the system, and </a:t>
            </a:r>
            <a:r>
              <a:rPr lang="en-GB" sz="1800" b="1" dirty="0" smtClean="0"/>
              <a:t>sinks</a:t>
            </a:r>
            <a:r>
              <a:rPr lang="en-GB" sz="1800" dirty="0" smtClean="0"/>
              <a:t> if they are external to the system and receive information from the system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6020" y="1452106"/>
            <a:ext cx="8501122" cy="49292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The DFD may be used for any level of data abstraction. </a:t>
            </a: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DFD </a:t>
            </a:r>
            <a:r>
              <a:rPr lang="en-GB" sz="2000" dirty="0"/>
              <a:t>can be partitioned into levels. Each </a:t>
            </a:r>
            <a:r>
              <a:rPr lang="en-GB" sz="2000" b="1" u="sng" dirty="0"/>
              <a:t>level</a:t>
            </a:r>
            <a:r>
              <a:rPr lang="en-GB" sz="2000" dirty="0"/>
              <a:t> has </a:t>
            </a:r>
            <a:r>
              <a:rPr lang="en-GB" sz="2000" b="1" i="1" dirty="0"/>
              <a:t>more information flow and data functional details</a:t>
            </a:r>
            <a:r>
              <a:rPr lang="en-GB" sz="2000" dirty="0"/>
              <a:t> than the </a:t>
            </a:r>
            <a:r>
              <a:rPr lang="en-GB" sz="2000" b="1" dirty="0"/>
              <a:t>previous </a:t>
            </a:r>
            <a:r>
              <a:rPr lang="en-GB" sz="2000" b="1" dirty="0" smtClean="0"/>
              <a:t>level</a:t>
            </a:r>
            <a:r>
              <a:rPr lang="en-GB" sz="2000" dirty="0" smtClean="0"/>
              <a:t>.</a:t>
            </a:r>
          </a:p>
          <a:p>
            <a:pPr marL="0" indent="0">
              <a:buNone/>
            </a:pPr>
            <a:r>
              <a:rPr lang="en-GB" sz="2000" dirty="0" smtClean="0"/>
              <a:t>The highest level </a:t>
            </a:r>
            <a:r>
              <a:rPr lang="en-GB" sz="2000" dirty="0"/>
              <a:t>is </a:t>
            </a:r>
            <a:r>
              <a:rPr lang="en-GB" sz="2000" dirty="0" smtClean="0"/>
              <a:t>the </a:t>
            </a:r>
            <a:r>
              <a:rPr lang="en-GB" sz="2000" b="1" dirty="0" smtClean="0"/>
              <a:t>Context Diagram</a:t>
            </a:r>
            <a:r>
              <a:rPr lang="en-GB" sz="2000" dirty="0" smtClean="0"/>
              <a:t>, here are some </a:t>
            </a:r>
            <a:r>
              <a:rPr lang="en-GB" sz="2000" dirty="0"/>
              <a:t>important </a:t>
            </a:r>
            <a:r>
              <a:rPr lang="en-GB" sz="2000" dirty="0" smtClean="0"/>
              <a:t>points:</a:t>
            </a:r>
            <a:endParaRPr lang="en-GB" sz="2000" dirty="0"/>
          </a:p>
          <a:p>
            <a:pPr lvl="0"/>
            <a:r>
              <a:rPr lang="en-GB" sz="2000" dirty="0"/>
              <a:t>1 bubble (</a:t>
            </a:r>
            <a:r>
              <a:rPr lang="en-GB" sz="2000" b="1" i="1" dirty="0"/>
              <a:t>process</a:t>
            </a:r>
            <a:r>
              <a:rPr lang="en-GB" sz="2000" b="1" dirty="0"/>
              <a:t>) represents the entire </a:t>
            </a:r>
            <a:r>
              <a:rPr lang="en-GB" sz="2000" b="1" dirty="0" smtClean="0"/>
              <a:t>system</a:t>
            </a:r>
            <a:endParaRPr lang="en-GB" sz="2000" b="1" dirty="0"/>
          </a:p>
          <a:p>
            <a:pPr lvl="0"/>
            <a:r>
              <a:rPr lang="en-GB" sz="2000" b="1" i="1" dirty="0"/>
              <a:t>Data arrows </a:t>
            </a:r>
            <a:r>
              <a:rPr lang="en-GB" sz="2000" dirty="0"/>
              <a:t>show </a:t>
            </a:r>
            <a:r>
              <a:rPr lang="en-GB" sz="2000" b="1" dirty="0"/>
              <a:t>input and </a:t>
            </a:r>
            <a:r>
              <a:rPr lang="en-GB" sz="2000" b="1" dirty="0" smtClean="0"/>
              <a:t>output</a:t>
            </a:r>
            <a:endParaRPr lang="en-GB" sz="2000" b="1" dirty="0"/>
          </a:p>
          <a:p>
            <a:pPr lvl="0"/>
            <a:r>
              <a:rPr lang="en-GB" sz="2000" b="1" i="1" dirty="0"/>
              <a:t>Data Stores </a:t>
            </a:r>
            <a:r>
              <a:rPr lang="en-GB" sz="2000" dirty="0" smtClean="0"/>
              <a:t>are </a:t>
            </a:r>
            <a:r>
              <a:rPr lang="en-GB" sz="2000" b="1" dirty="0" smtClean="0"/>
              <a:t>NOT</a:t>
            </a:r>
            <a:r>
              <a:rPr lang="en-GB" sz="2000" dirty="0" smtClean="0"/>
              <a:t> shown </a:t>
            </a:r>
            <a:r>
              <a:rPr lang="en-GB" sz="2000" dirty="0" smtClean="0">
                <a:sym typeface="Wingdings" pitchFamily="2" charset="2"/>
              </a:rPr>
              <a:t></a:t>
            </a:r>
            <a:r>
              <a:rPr lang="en-GB" sz="2000" dirty="0" smtClean="0"/>
              <a:t>They </a:t>
            </a:r>
            <a:r>
              <a:rPr lang="en-GB" sz="2000" dirty="0"/>
              <a:t>are within the </a:t>
            </a:r>
            <a:r>
              <a:rPr lang="en-GB" sz="2000" dirty="0" smtClean="0"/>
              <a:t>system</a:t>
            </a:r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83512"/>
            <a:ext cx="9108504" cy="857256"/>
          </a:xfrm>
        </p:spPr>
        <p:txBody>
          <a:bodyPr>
            <a:noAutofit/>
          </a:bodyPr>
          <a:lstStyle/>
          <a:p>
            <a:r>
              <a:rPr lang="en-GB" sz="4000" dirty="0" smtClean="0"/>
              <a:t> Data Flow Diagram - Context Diagram Level</a:t>
            </a:r>
            <a:endParaRPr lang="en-GB" sz="4000" dirty="0"/>
          </a:p>
        </p:txBody>
      </p:sp>
      <p:pic>
        <p:nvPicPr>
          <p:cNvPr id="15" name="Content Placeholder 20" descr="left.gif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9392" y="6504384"/>
            <a:ext cx="381000" cy="381000"/>
          </a:xfrm>
          <a:prstGeom prst="rect">
            <a:avLst/>
          </a:prstGeom>
        </p:spPr>
      </p:pic>
      <p:pic>
        <p:nvPicPr>
          <p:cNvPr id="16" name="Picture 15" descr="right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27504" y="6432376"/>
            <a:ext cx="381000" cy="381000"/>
          </a:xfrm>
          <a:prstGeom prst="rect">
            <a:avLst/>
          </a:prstGeom>
        </p:spPr>
      </p:pic>
      <p:pic>
        <p:nvPicPr>
          <p:cNvPr id="17" name="Picture 2" descr="home_2.gif - (8K)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6527626"/>
            <a:ext cx="666750" cy="285750"/>
          </a:xfrm>
          <a:prstGeom prst="rect">
            <a:avLst/>
          </a:prstGeom>
          <a:noFill/>
        </p:spPr>
      </p:pic>
      <p:pic>
        <p:nvPicPr>
          <p:cNvPr id="10" name="Picture 9" descr="http://members.tripod.com/~myyee/cs457/dfdcontextlevel.gif"/>
          <p:cNvPicPr/>
          <p:nvPr/>
        </p:nvPicPr>
        <p:blipFill rotWithShape="1">
          <a:blip r:embed="rId7" cstate="print"/>
          <a:srcRect t="8811" r="27586" b="20307"/>
          <a:stretch/>
        </p:blipFill>
        <p:spPr bwMode="auto">
          <a:xfrm>
            <a:off x="2771800" y="4005064"/>
            <a:ext cx="3867472" cy="284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965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6020" y="836712"/>
            <a:ext cx="8501122" cy="49292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/>
              <a:t>The next </a:t>
            </a:r>
            <a:r>
              <a:rPr lang="en-GB" sz="2000" dirty="0"/>
              <a:t>Level is </a:t>
            </a:r>
            <a:r>
              <a:rPr lang="en-GB" sz="2000" dirty="0" smtClean="0"/>
              <a:t>called </a:t>
            </a:r>
            <a:r>
              <a:rPr lang="en-GB" sz="2000" b="1" dirty="0" smtClean="0"/>
              <a:t>Level </a:t>
            </a:r>
            <a:r>
              <a:rPr lang="en-GB" sz="2000" b="1" dirty="0"/>
              <a:t>0 </a:t>
            </a:r>
            <a:r>
              <a:rPr lang="en-GB" sz="2000" b="1" dirty="0" smtClean="0"/>
              <a:t>DFD</a:t>
            </a:r>
            <a:r>
              <a:rPr lang="en-GB" sz="2000" dirty="0" smtClean="0"/>
              <a:t>, </a:t>
            </a:r>
            <a:r>
              <a:rPr lang="en-GB" sz="2000" dirty="0"/>
              <a:t>here are some important points:</a:t>
            </a:r>
          </a:p>
          <a:p>
            <a:pPr lvl="0"/>
            <a:r>
              <a:rPr lang="en-GB" sz="2000" dirty="0" smtClean="0"/>
              <a:t>must </a:t>
            </a:r>
            <a:r>
              <a:rPr lang="en-GB" sz="2000" b="1" i="1" dirty="0" smtClean="0"/>
              <a:t>reflect</a:t>
            </a:r>
            <a:r>
              <a:rPr lang="en-GB" sz="2000" dirty="0" smtClean="0"/>
              <a:t> the </a:t>
            </a:r>
            <a:r>
              <a:rPr lang="en-GB" sz="2000" b="1" i="1" dirty="0"/>
              <a:t>context </a:t>
            </a:r>
            <a:r>
              <a:rPr lang="en-GB" sz="2000" b="1" i="1" dirty="0" smtClean="0"/>
              <a:t>diagram </a:t>
            </a:r>
            <a:r>
              <a:rPr lang="en-GB" sz="2000" dirty="0" smtClean="0"/>
              <a:t>(</a:t>
            </a:r>
            <a:r>
              <a:rPr lang="en-GB" sz="2000" b="1" dirty="0" smtClean="0"/>
              <a:t>detailed</a:t>
            </a:r>
            <a:r>
              <a:rPr lang="en-GB" sz="2000" dirty="0" smtClean="0"/>
              <a:t>)</a:t>
            </a:r>
            <a:endParaRPr lang="en-GB" sz="2000" dirty="0"/>
          </a:p>
          <a:p>
            <a:pPr lvl="0"/>
            <a:r>
              <a:rPr lang="en-GB" sz="2000" b="1" i="1" dirty="0"/>
              <a:t>Input</a:t>
            </a:r>
            <a:r>
              <a:rPr lang="en-GB" sz="2000" dirty="0"/>
              <a:t> going into a process </a:t>
            </a:r>
            <a:endParaRPr lang="en-GB" sz="2000" dirty="0" smtClean="0"/>
          </a:p>
          <a:p>
            <a:pPr lvl="0"/>
            <a:r>
              <a:rPr lang="en-GB" sz="2000" b="1" i="1" dirty="0" smtClean="0"/>
              <a:t>Outputs </a:t>
            </a:r>
            <a:r>
              <a:rPr lang="en-GB" sz="2000" dirty="0"/>
              <a:t>leaving the </a:t>
            </a:r>
            <a:r>
              <a:rPr lang="en-GB" sz="2000" dirty="0" smtClean="0"/>
              <a:t>process</a:t>
            </a:r>
            <a:endParaRPr lang="en-GB" sz="2000" dirty="0"/>
          </a:p>
          <a:p>
            <a:pPr lvl="0"/>
            <a:r>
              <a:rPr lang="en-GB" sz="2000" b="1" i="1" dirty="0"/>
              <a:t>Data stores </a:t>
            </a:r>
            <a:r>
              <a:rPr lang="en-GB" sz="2000" dirty="0"/>
              <a:t>are first </a:t>
            </a:r>
            <a:r>
              <a:rPr lang="en-GB" sz="2000" b="1" dirty="0"/>
              <a:t>shown at this </a:t>
            </a:r>
            <a:r>
              <a:rPr lang="en-GB" sz="2000" b="1" dirty="0" smtClean="0"/>
              <a:t>level</a:t>
            </a:r>
            <a:endParaRPr lang="en-GB" sz="20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6632"/>
            <a:ext cx="9108504" cy="857256"/>
          </a:xfrm>
        </p:spPr>
        <p:txBody>
          <a:bodyPr>
            <a:noAutofit/>
          </a:bodyPr>
          <a:lstStyle/>
          <a:p>
            <a:r>
              <a:rPr lang="en-GB" sz="4000" dirty="0" smtClean="0"/>
              <a:t> Data Flow Diagram - Level 0 DFD</a:t>
            </a:r>
            <a:endParaRPr lang="en-GB" sz="4000" dirty="0"/>
          </a:p>
        </p:txBody>
      </p:sp>
      <p:pic>
        <p:nvPicPr>
          <p:cNvPr id="15" name="Content Placeholder 20" descr="left.gif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9392" y="6504384"/>
            <a:ext cx="381000" cy="381000"/>
          </a:xfrm>
          <a:prstGeom prst="rect">
            <a:avLst/>
          </a:prstGeom>
        </p:spPr>
      </p:pic>
      <p:pic>
        <p:nvPicPr>
          <p:cNvPr id="16" name="Picture 15" descr="right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27504" y="6432376"/>
            <a:ext cx="381000" cy="381000"/>
          </a:xfrm>
          <a:prstGeom prst="rect">
            <a:avLst/>
          </a:prstGeom>
        </p:spPr>
      </p:pic>
      <p:pic>
        <p:nvPicPr>
          <p:cNvPr id="17" name="Picture 2" descr="home_2.gif - (8K)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6527626"/>
            <a:ext cx="666750" cy="285750"/>
          </a:xfrm>
          <a:prstGeom prst="rect">
            <a:avLst/>
          </a:prstGeom>
          <a:noFill/>
        </p:spPr>
      </p:pic>
      <p:pic>
        <p:nvPicPr>
          <p:cNvPr id="8" name="Picture 7" descr="http://members.tripod.com/~myyee/cs457/dfdlevel0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28800" y="2770584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158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6020" y="836712"/>
            <a:ext cx="8501122" cy="49292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/>
              <a:t>The next </a:t>
            </a:r>
            <a:r>
              <a:rPr lang="en-GB" sz="2000" dirty="0"/>
              <a:t>Level is </a:t>
            </a:r>
            <a:r>
              <a:rPr lang="en-GB" sz="2000" dirty="0" smtClean="0"/>
              <a:t>called </a:t>
            </a:r>
            <a:r>
              <a:rPr lang="en-GB" sz="2000" b="1" dirty="0" smtClean="0"/>
              <a:t>Level </a:t>
            </a:r>
            <a:r>
              <a:rPr lang="en-GB" sz="2000" b="1" dirty="0"/>
              <a:t>1</a:t>
            </a:r>
            <a:r>
              <a:rPr lang="en-GB" sz="2000" b="1" dirty="0" smtClean="0"/>
              <a:t> DFD</a:t>
            </a:r>
            <a:r>
              <a:rPr lang="en-GB" sz="2000" dirty="0" smtClean="0"/>
              <a:t>, </a:t>
            </a:r>
            <a:r>
              <a:rPr lang="en-GB" sz="2000" dirty="0"/>
              <a:t>here are some important points:</a:t>
            </a:r>
          </a:p>
          <a:p>
            <a:pPr lvl="0"/>
            <a:r>
              <a:rPr lang="en-GB" sz="2000" dirty="0" smtClean="0"/>
              <a:t>must </a:t>
            </a:r>
            <a:r>
              <a:rPr lang="en-GB" sz="2000" b="1" i="1" dirty="0" smtClean="0"/>
              <a:t>reflect</a:t>
            </a:r>
            <a:r>
              <a:rPr lang="en-GB" sz="2000" dirty="0" smtClean="0"/>
              <a:t> the </a:t>
            </a:r>
            <a:r>
              <a:rPr lang="en-GB" sz="2000" b="1" i="1" dirty="0" smtClean="0"/>
              <a:t>Level 1 DFD </a:t>
            </a:r>
            <a:r>
              <a:rPr lang="en-GB" sz="2000" dirty="0" smtClean="0"/>
              <a:t>(in more </a:t>
            </a:r>
            <a:r>
              <a:rPr lang="en-GB" sz="2000" b="1" dirty="0" smtClean="0"/>
              <a:t>detail</a:t>
            </a:r>
            <a:r>
              <a:rPr lang="en-GB" sz="2000" dirty="0" smtClean="0"/>
              <a:t>)</a:t>
            </a:r>
          </a:p>
          <a:p>
            <a:pPr lvl="0"/>
            <a:r>
              <a:rPr lang="en-GB" sz="2000" dirty="0" smtClean="0"/>
              <a:t>Focus on a specific process within the system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16632"/>
            <a:ext cx="9108504" cy="857256"/>
          </a:xfrm>
        </p:spPr>
        <p:txBody>
          <a:bodyPr>
            <a:noAutofit/>
          </a:bodyPr>
          <a:lstStyle/>
          <a:p>
            <a:r>
              <a:rPr lang="en-GB" sz="4000" dirty="0" smtClean="0"/>
              <a:t> Data Flow Diagram - Level 1 DFD</a:t>
            </a:r>
            <a:endParaRPr lang="en-GB" sz="4000" dirty="0"/>
          </a:p>
        </p:txBody>
      </p:sp>
      <p:pic>
        <p:nvPicPr>
          <p:cNvPr id="15" name="Content Placeholder 20" descr="left.gif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9392" y="6504384"/>
            <a:ext cx="381000" cy="381000"/>
          </a:xfrm>
          <a:prstGeom prst="rect">
            <a:avLst/>
          </a:prstGeom>
        </p:spPr>
      </p:pic>
      <p:pic>
        <p:nvPicPr>
          <p:cNvPr id="16" name="Picture 15" descr="right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27504" y="6432376"/>
            <a:ext cx="381000" cy="381000"/>
          </a:xfrm>
          <a:prstGeom prst="rect">
            <a:avLst/>
          </a:prstGeom>
        </p:spPr>
      </p:pic>
      <p:pic>
        <p:nvPicPr>
          <p:cNvPr id="17" name="Picture 2" descr="home_2.gif - (8K)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6527626"/>
            <a:ext cx="666750" cy="285750"/>
          </a:xfrm>
          <a:prstGeom prst="rect">
            <a:avLst/>
          </a:prstGeom>
          <a:noFill/>
        </p:spPr>
      </p:pic>
      <p:pic>
        <p:nvPicPr>
          <p:cNvPr id="7" name="Picture 6" descr="http://members.tripod.com/~myyee/cs457/dfdlevel1.gif"/>
          <p:cNvPicPr/>
          <p:nvPr/>
        </p:nvPicPr>
        <p:blipFill rotWithShape="1">
          <a:blip r:embed="rId7" cstate="print"/>
          <a:srcRect r="13219" b="16088"/>
          <a:stretch/>
        </p:blipFill>
        <p:spPr bwMode="auto">
          <a:xfrm>
            <a:off x="1259632" y="1916832"/>
            <a:ext cx="6336704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4229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95480"/>
            <a:ext cx="9108504" cy="857256"/>
          </a:xfrm>
        </p:spPr>
        <p:txBody>
          <a:bodyPr>
            <a:noAutofit/>
          </a:bodyPr>
          <a:lstStyle/>
          <a:p>
            <a:r>
              <a:rPr lang="en-GB" sz="4000" dirty="0" smtClean="0"/>
              <a:t> Data Flow Diagram - Test</a:t>
            </a:r>
            <a:endParaRPr lang="en-GB" sz="4000" dirty="0"/>
          </a:p>
        </p:txBody>
      </p:sp>
      <p:pic>
        <p:nvPicPr>
          <p:cNvPr id="8" name="Picture 7" descr="Data Flow Diagram for Warehouse Administrate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889248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Content Placeholder 20" descr="left.gif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19392" y="6504384"/>
            <a:ext cx="381000" cy="381000"/>
          </a:xfrm>
          <a:prstGeom prst="rect">
            <a:avLst/>
          </a:prstGeom>
        </p:spPr>
      </p:pic>
      <p:pic>
        <p:nvPicPr>
          <p:cNvPr id="16" name="Picture 15" descr="right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727504" y="6432376"/>
            <a:ext cx="381000" cy="381000"/>
          </a:xfrm>
          <a:prstGeom prst="rect">
            <a:avLst/>
          </a:prstGeom>
        </p:spPr>
      </p:pic>
      <p:pic>
        <p:nvPicPr>
          <p:cNvPr id="17" name="Picture 2" descr="home_2.gif - (8K)">
            <a:hlinkClick r:id="rId6" action="ppaction://hlinksldjump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00392" y="6527626"/>
            <a:ext cx="666750" cy="28575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893439" y="1526180"/>
            <a:ext cx="4250561" cy="2376264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GB" sz="2400" b="1" dirty="0"/>
              <a:t>What Level is this DFD representing the activities at?</a:t>
            </a:r>
            <a:endParaRPr lang="en-GB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96286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95480"/>
            <a:ext cx="9108504" cy="857256"/>
          </a:xfrm>
        </p:spPr>
        <p:txBody>
          <a:bodyPr>
            <a:noAutofit/>
          </a:bodyPr>
          <a:lstStyle/>
          <a:p>
            <a:r>
              <a:rPr lang="en-GB" sz="4000" dirty="0" smtClean="0"/>
              <a:t> Data Flow Diagram - Example</a:t>
            </a:r>
            <a:endParaRPr lang="en-GB" sz="4000" dirty="0"/>
          </a:p>
        </p:txBody>
      </p:sp>
      <p:pic>
        <p:nvPicPr>
          <p:cNvPr id="15" name="Content Placeholder 20" descr="left.gif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9392" y="6504384"/>
            <a:ext cx="381000" cy="381000"/>
          </a:xfrm>
          <a:prstGeom prst="rect">
            <a:avLst/>
          </a:prstGeom>
        </p:spPr>
      </p:pic>
      <p:pic>
        <p:nvPicPr>
          <p:cNvPr id="16" name="Picture 15" descr="right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27504" y="6432376"/>
            <a:ext cx="381000" cy="381000"/>
          </a:xfrm>
          <a:prstGeom prst="rect">
            <a:avLst/>
          </a:prstGeom>
        </p:spPr>
      </p:pic>
      <p:pic>
        <p:nvPicPr>
          <p:cNvPr id="17" name="Picture 2" descr="home_2.gif - (8K)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6527626"/>
            <a:ext cx="666750" cy="28575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" y="908720"/>
            <a:ext cx="9144000" cy="23762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b="1" dirty="0" smtClean="0"/>
              <a:t>Explain the activities taking place</a:t>
            </a:r>
          </a:p>
        </p:txBody>
      </p:sp>
      <p:pic>
        <p:nvPicPr>
          <p:cNvPr id="9" name="Picture 8" descr="http://www.marcoullis.com/KNOWLEDGE/SYSTEMS/images/marcoullisp_systems_dfd_context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43249" y="1700808"/>
            <a:ext cx="6250627" cy="3186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17885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95480"/>
            <a:ext cx="9108504" cy="857256"/>
          </a:xfrm>
        </p:spPr>
        <p:txBody>
          <a:bodyPr>
            <a:noAutofit/>
          </a:bodyPr>
          <a:lstStyle/>
          <a:p>
            <a:r>
              <a:rPr lang="en-GB" sz="4000" dirty="0" smtClean="0"/>
              <a:t> Data Flow Diagram - Example</a:t>
            </a:r>
            <a:endParaRPr lang="en-GB" sz="4000" dirty="0"/>
          </a:p>
        </p:txBody>
      </p:sp>
      <p:pic>
        <p:nvPicPr>
          <p:cNvPr id="15" name="Content Placeholder 20" descr="left.gif">
            <a:hlinkClick r:id="" action="ppaction://hlinkshowjump?jump=previousslid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19392" y="6504384"/>
            <a:ext cx="381000" cy="381000"/>
          </a:xfrm>
          <a:prstGeom prst="rect">
            <a:avLst/>
          </a:prstGeom>
        </p:spPr>
      </p:pic>
      <p:pic>
        <p:nvPicPr>
          <p:cNvPr id="16" name="Picture 15" descr="right.gif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27504" y="6432376"/>
            <a:ext cx="381000" cy="381000"/>
          </a:xfrm>
          <a:prstGeom prst="rect">
            <a:avLst/>
          </a:prstGeom>
        </p:spPr>
      </p:pic>
      <p:pic>
        <p:nvPicPr>
          <p:cNvPr id="17" name="Picture 2" descr="home_2.gif - (8K)">
            <a:hlinkClick r:id="rId5" action="ppaction://hlinksldjump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00392" y="6527626"/>
            <a:ext cx="666750" cy="285750"/>
          </a:xfrm>
          <a:prstGeom prst="rect">
            <a:avLst/>
          </a:prstGeom>
          <a:noFill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" y="908720"/>
            <a:ext cx="9144000" cy="23762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b="1" dirty="0" smtClean="0"/>
              <a:t>Explain the activities taking place</a:t>
            </a:r>
          </a:p>
        </p:txBody>
      </p:sp>
      <p:pic>
        <p:nvPicPr>
          <p:cNvPr id="8" name="Picture 7" descr="http://www.marcoullis.com/KNOWLEDGE/SYSTEMS/images/marcoullisp_systems_dfd_zero.g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03649" y="1340769"/>
            <a:ext cx="6315744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29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ookeWest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BrookeWeston</Template>
  <TotalTime>4604</TotalTime>
  <Words>415</Words>
  <Application>Microsoft Office PowerPoint</Application>
  <PresentationFormat>On-screen Show (4:3)</PresentationFormat>
  <Paragraphs>70</Paragraphs>
  <Slides>11</Slides>
  <Notes>11</Notes>
  <HiddenSlides>9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BrookeWeston</vt:lpstr>
      <vt:lpstr>Unit 02 - Information Systems</vt:lpstr>
      <vt:lpstr> What is a DFD?</vt:lpstr>
      <vt:lpstr> Data Flow Diagram</vt:lpstr>
      <vt:lpstr> Data Flow Diagram - Context Diagram Level</vt:lpstr>
      <vt:lpstr> Data Flow Diagram - Level 0 DFD</vt:lpstr>
      <vt:lpstr> Data Flow Diagram - Level 1 DFD</vt:lpstr>
      <vt:lpstr> Data Flow Diagram - Test</vt:lpstr>
      <vt:lpstr> Data Flow Diagram - Example</vt:lpstr>
      <vt:lpstr> Data Flow Diagram - Example</vt:lpstr>
      <vt:lpstr> Data Flow Diagram - Example</vt:lpstr>
      <vt:lpstr> Data Flow Diagram - Tasks</vt:lpstr>
    </vt:vector>
  </TitlesOfParts>
  <Company>Brooke Weston CTC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11 - Digital Video</dc:title>
  <dc:creator>dclarke</dc:creator>
  <cp:lastModifiedBy>Stephen Rafferty</cp:lastModifiedBy>
  <cp:revision>293</cp:revision>
  <dcterms:created xsi:type="dcterms:W3CDTF">2008-11-14T13:51:34Z</dcterms:created>
  <dcterms:modified xsi:type="dcterms:W3CDTF">2013-11-10T13:01:27Z</dcterms:modified>
</cp:coreProperties>
</file>